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Lexend Medium"/>
      <p:regular r:id="rId19"/>
      <p:bold r:id="rId20"/>
    </p:embeddedFont>
    <p:embeddedFont>
      <p:font typeface="Quattrocento Sans"/>
      <p:regular r:id="rId21"/>
      <p:bold r:id="rId22"/>
      <p:italic r:id="rId23"/>
      <p:boldItalic r:id="rId24"/>
    </p:embeddedFont>
    <p:embeddedFont>
      <p:font typeface="Lexen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exendMedium-bold.fntdata"/><Relationship Id="rId22" Type="http://schemas.openxmlformats.org/officeDocument/2006/relationships/font" Target="fonts/QuattrocentoSans-bold.fntdata"/><Relationship Id="rId21" Type="http://schemas.openxmlformats.org/officeDocument/2006/relationships/font" Target="fonts/QuattrocentoSans-regular.fntdata"/><Relationship Id="rId24" Type="http://schemas.openxmlformats.org/officeDocument/2006/relationships/font" Target="fonts/QuattrocentoSans-boldItalic.fntdata"/><Relationship Id="rId23" Type="http://schemas.openxmlformats.org/officeDocument/2006/relationships/font" Target="fonts/Quattrocento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exend-bold.fntdata"/><Relationship Id="rId25" Type="http://schemas.openxmlformats.org/officeDocument/2006/relationships/font" Target="fonts/Lexen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LexendMedium-regular.fntdata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34.jpg>
</file>

<file path=ppt/media/image35.png>
</file>

<file path=ppt/media/image36.png>
</file>

<file path=ppt/media/image37.png>
</file>

<file path=ppt/media/image39.png>
</file>

<file path=ppt/media/image6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43f0b3a3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543f0b3a36_0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543f0b3a36_0_1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543f0b3a3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43f0b3a36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543f0b3a36_0_1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43f0b3a36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3543f0b3a36_0_1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43f0b3a36_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43f0b3a3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43f0b3a36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43f0b3a36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6336079f5_0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56336079f5_0_11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43f0b3a3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543f0b3a36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43f0b3a3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3543f0b3a36_0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43f0b3a3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3543f0b3a36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43f0b3a36_0_1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43f0b3a3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43f0b3a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3543f0b3a36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1.png"/><Relationship Id="rId4" Type="http://schemas.openxmlformats.org/officeDocument/2006/relationships/image" Target="../media/image16.png"/><Relationship Id="rId11" Type="http://schemas.openxmlformats.org/officeDocument/2006/relationships/image" Target="../media/image1.jpg"/><Relationship Id="rId10" Type="http://schemas.openxmlformats.org/officeDocument/2006/relationships/image" Target="../media/image36.png"/><Relationship Id="rId9" Type="http://schemas.openxmlformats.org/officeDocument/2006/relationships/image" Target="../media/image37.png"/><Relationship Id="rId5" Type="http://schemas.openxmlformats.org/officeDocument/2006/relationships/image" Target="../media/image10.png"/><Relationship Id="rId6" Type="http://schemas.openxmlformats.org/officeDocument/2006/relationships/image" Target="../media/image8.jp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.jpg"/><Relationship Id="rId5" Type="http://schemas.openxmlformats.org/officeDocument/2006/relationships/image" Target="../media/image8.jpg"/><Relationship Id="rId6" Type="http://schemas.openxmlformats.org/officeDocument/2006/relationships/image" Target="../media/image3.png"/><Relationship Id="rId7" Type="http://schemas.openxmlformats.org/officeDocument/2006/relationships/image" Target="../media/image6.png"/><Relationship Id="rId8" Type="http://schemas.openxmlformats.org/officeDocument/2006/relationships/image" Target="../media/image3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.jpg"/><Relationship Id="rId5" Type="http://schemas.openxmlformats.org/officeDocument/2006/relationships/image" Target="../media/image8.jpg"/><Relationship Id="rId6" Type="http://schemas.openxmlformats.org/officeDocument/2006/relationships/image" Target="../media/image3.png"/><Relationship Id="rId7" Type="http://schemas.openxmlformats.org/officeDocument/2006/relationships/image" Target="../media/image6.png"/><Relationship Id="rId8" Type="http://schemas.openxmlformats.org/officeDocument/2006/relationships/image" Target="../media/image3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.jpg"/><Relationship Id="rId5" Type="http://schemas.openxmlformats.org/officeDocument/2006/relationships/image" Target="../media/image8.jpg"/><Relationship Id="rId6" Type="http://schemas.openxmlformats.org/officeDocument/2006/relationships/image" Target="../media/image3.png"/><Relationship Id="rId7" Type="http://schemas.openxmlformats.org/officeDocument/2006/relationships/image" Target="../media/image6.png"/><Relationship Id="rId8" Type="http://schemas.openxmlformats.org/officeDocument/2006/relationships/image" Target="../media/image3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11" Type="http://schemas.openxmlformats.org/officeDocument/2006/relationships/image" Target="../media/image1.jpg"/><Relationship Id="rId10" Type="http://schemas.openxmlformats.org/officeDocument/2006/relationships/image" Target="../media/image36.png"/><Relationship Id="rId9" Type="http://schemas.openxmlformats.org/officeDocument/2006/relationships/image" Target="../media/image39.png"/><Relationship Id="rId5" Type="http://schemas.openxmlformats.org/officeDocument/2006/relationships/image" Target="../media/image8.jpg"/><Relationship Id="rId6" Type="http://schemas.openxmlformats.org/officeDocument/2006/relationships/image" Target="../media/image3.png"/><Relationship Id="rId7" Type="http://schemas.openxmlformats.org/officeDocument/2006/relationships/image" Target="../media/image14.png"/><Relationship Id="rId8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ront">
  <p:cSld name="Front">
    <p:bg>
      <p:bgPr>
        <a:gradFill>
          <a:gsLst>
            <a:gs pos="0">
              <a:srgbClr val="2791C5"/>
            </a:gs>
            <a:gs pos="100000">
              <a:srgbClr val="091C3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/>
        </p:nvSpPr>
        <p:spPr>
          <a:xfrm>
            <a:off x="0" y="6276975"/>
            <a:ext cx="12192000" cy="180974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0" y="6448425"/>
            <a:ext cx="12192000" cy="40957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World with solid fill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14900" y="5695950"/>
            <a:ext cx="295276" cy="29527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/>
        </p:nvSpPr>
        <p:spPr>
          <a:xfrm>
            <a:off x="11010901" y="209989"/>
            <a:ext cx="11810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#gablr2025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172075" y="5676900"/>
            <a:ext cx="2647950" cy="307777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https://bengaluru.globalazure.in/</a:t>
            </a:r>
            <a:endParaRPr/>
          </a:p>
        </p:txBody>
      </p:sp>
      <p:pic>
        <p:nvPicPr>
          <p:cNvPr descr="A close up of a logo&#10;&#10;Description automatically generated with low confidence" id="17" name="Google Shape;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968" y="6513470"/>
            <a:ext cx="1484530" cy="296905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font, graphic design, screenshot&#10;&#10;Description automatically generated" id="18" name="Google Shape;1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51695" y="6535297"/>
            <a:ext cx="1386937" cy="269829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screenshot, circle, graphic design&#10;&#10;Description automatically generated" id="19" name="Google Shape;19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34575" y="6470904"/>
            <a:ext cx="304560" cy="31065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 blue square with white text&#10;&#10;Description automatically generated with low confidence" id="20" name="Google Shape;20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506074" y="6529387"/>
            <a:ext cx="523875" cy="261938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21" name="Google Shape;21;p2"/>
          <p:cNvSpPr txBox="1"/>
          <p:nvPr/>
        </p:nvSpPr>
        <p:spPr>
          <a:xfrm>
            <a:off x="1228884" y="6203682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Sponsored by</a:t>
            </a:r>
            <a:endParaRPr/>
          </a:p>
        </p:txBody>
      </p:sp>
      <p:sp>
        <p:nvSpPr>
          <p:cNvPr id="22" name="Google Shape;22;p2"/>
          <p:cNvSpPr txBox="1"/>
          <p:nvPr/>
        </p:nvSpPr>
        <p:spPr>
          <a:xfrm>
            <a:off x="10287159" y="6213207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Supported by</a:t>
            </a:r>
            <a:endParaRPr/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220882" y="6484711"/>
            <a:ext cx="1230876" cy="36006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2"/>
          <p:cNvSpPr txBox="1"/>
          <p:nvPr/>
        </p:nvSpPr>
        <p:spPr>
          <a:xfrm>
            <a:off x="2600325" y="2303492"/>
            <a:ext cx="7753350" cy="3416320"/>
          </a:xfrm>
          <a:prstGeom prst="rect">
            <a:avLst/>
          </a:prstGeom>
          <a:noFill/>
          <a:ln>
            <a:noFill/>
          </a:ln>
          <a:effectLst>
            <a:outerShdw blurRad="50800" rotWithShape="0" algn="bl" dir="189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GLOBAL AZURE BANGALORE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2025</a:t>
            </a:r>
            <a:endParaRPr/>
          </a:p>
        </p:txBody>
      </p:sp>
      <p:pic>
        <p:nvPicPr>
          <p:cNvPr descr="Logo" id="25" name="Google Shape;25;p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146560" y="6469856"/>
            <a:ext cx="9525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90261" y="0"/>
            <a:ext cx="3464242" cy="2670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904237" y="6258078"/>
            <a:ext cx="836291" cy="64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522475" y="6484711"/>
            <a:ext cx="948674" cy="306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gradFill>
          <a:gsLst>
            <a:gs pos="0">
              <a:srgbClr val="2791C5"/>
            </a:gs>
            <a:gs pos="100000">
              <a:srgbClr val="091C3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/>
          <p:nvPr/>
        </p:nvSpPr>
        <p:spPr>
          <a:xfrm>
            <a:off x="0" y="6448425"/>
            <a:ext cx="12192000" cy="40957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lose up of a logo&#10;&#10;Description automatically generated with low confidence" id="31" name="Google Shape;3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7968" y="6513470"/>
            <a:ext cx="1484530" cy="296905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font, graphic design, screenshot&#10;&#10;Description automatically generated" id="32" name="Google Shape;3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1695" y="6535297"/>
            <a:ext cx="1386937" cy="269829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screenshot, circle, graphic design&#10;&#10;Description automatically generated" id="33" name="Google Shape;3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34575" y="6470904"/>
            <a:ext cx="304560" cy="31065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 blue square with white text&#10;&#10;Description automatically generated with low confidence" id="34" name="Google Shape;34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06074" y="6529387"/>
            <a:ext cx="523875" cy="261938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35" name="Google Shape;35;p3"/>
          <p:cNvSpPr/>
          <p:nvPr/>
        </p:nvSpPr>
        <p:spPr>
          <a:xfrm>
            <a:off x="0" y="6276975"/>
            <a:ext cx="12192000" cy="180974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1228884" y="6203682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Sponsored by</a:t>
            </a:r>
            <a:endParaRPr/>
          </a:p>
        </p:txBody>
      </p:sp>
      <p:sp>
        <p:nvSpPr>
          <p:cNvPr id="37" name="Google Shape;37;p3"/>
          <p:cNvSpPr txBox="1"/>
          <p:nvPr/>
        </p:nvSpPr>
        <p:spPr>
          <a:xfrm>
            <a:off x="10287159" y="6213207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Supported by</a:t>
            </a:r>
            <a:endParaRPr/>
          </a:p>
        </p:txBody>
      </p:sp>
      <p:sp>
        <p:nvSpPr>
          <p:cNvPr id="38" name="Google Shape;38;p3"/>
          <p:cNvSpPr txBox="1"/>
          <p:nvPr/>
        </p:nvSpPr>
        <p:spPr>
          <a:xfrm>
            <a:off x="350836" y="783578"/>
            <a:ext cx="5181600" cy="122491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548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5000"/>
              <a:buFont typeface="Calibri"/>
              <a:buNone/>
            </a:pPr>
            <a:r>
              <a:t/>
            </a:r>
            <a:endParaRPr b="1" sz="5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293686" y="3135200"/>
            <a:ext cx="5382307" cy="106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4500"/>
              <a:buFont typeface="Arial"/>
              <a:buNone/>
            </a:pPr>
            <a:r>
              <a:t/>
            </a:r>
            <a:endParaRPr b="1" sz="3000">
              <a:solidFill>
                <a:srgbClr val="E25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019926" y="0"/>
            <a:ext cx="5172074" cy="6276975"/>
          </a:xfrm>
          <a:prstGeom prst="rect">
            <a:avLst/>
          </a:prstGeom>
          <a:gradFill>
            <a:gsLst>
              <a:gs pos="0">
                <a:schemeClr val="lt1"/>
              </a:gs>
              <a:gs pos="83000">
                <a:srgbClr val="ECECEC"/>
              </a:gs>
              <a:gs pos="100000">
                <a:srgbClr val="E7E6E6"/>
              </a:gs>
            </a:gsLst>
            <a:lin ang="0" scaled="0"/>
          </a:gra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274636" y="4487750"/>
            <a:ext cx="5382307" cy="106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4500"/>
              <a:buFont typeface="Arial"/>
              <a:buNone/>
            </a:pPr>
            <a:r>
              <a:t/>
            </a:r>
            <a:endParaRPr b="1" sz="3000">
              <a:solidFill>
                <a:srgbClr val="E25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" name="Google Shape;42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20882" y="6484711"/>
            <a:ext cx="1230876" cy="3600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" id="43" name="Google Shape;43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146560" y="6469856"/>
            <a:ext cx="9525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904237" y="6258078"/>
            <a:ext cx="836291" cy="64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22475" y="6484711"/>
            <a:ext cx="948674" cy="306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bg>
      <p:bgPr>
        <a:gradFill>
          <a:gsLst>
            <a:gs pos="0">
              <a:srgbClr val="2791C5"/>
            </a:gs>
            <a:gs pos="100000">
              <a:srgbClr val="091C3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/>
          <p:nvPr/>
        </p:nvSpPr>
        <p:spPr>
          <a:xfrm>
            <a:off x="0" y="6448425"/>
            <a:ext cx="12192000" cy="40957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lose up of a logo&#10;&#10;Description automatically generated with low confidence" id="48" name="Google Shape;4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7968" y="6513470"/>
            <a:ext cx="1484530" cy="296905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font, graphic design, screenshot&#10;&#10;Description automatically generated" id="49" name="Google Shape;4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1695" y="6535297"/>
            <a:ext cx="1386937" cy="269829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screenshot, circle, graphic design&#10;&#10;Description automatically generated" id="50" name="Google Shape;5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34575" y="6470904"/>
            <a:ext cx="304560" cy="31065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 blue square with white text&#10;&#10;Description automatically generated with low confidence" id="51" name="Google Shape;51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06074" y="6529387"/>
            <a:ext cx="523875" cy="261938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52" name="Google Shape;52;p4"/>
          <p:cNvSpPr/>
          <p:nvPr/>
        </p:nvSpPr>
        <p:spPr>
          <a:xfrm>
            <a:off x="0" y="6276975"/>
            <a:ext cx="12192000" cy="180974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4"/>
          <p:cNvSpPr txBox="1"/>
          <p:nvPr/>
        </p:nvSpPr>
        <p:spPr>
          <a:xfrm>
            <a:off x="1228884" y="6203682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Sponsored by</a:t>
            </a:r>
            <a:endParaRPr/>
          </a:p>
        </p:txBody>
      </p:sp>
      <p:sp>
        <p:nvSpPr>
          <p:cNvPr id="54" name="Google Shape;54;p4"/>
          <p:cNvSpPr txBox="1"/>
          <p:nvPr/>
        </p:nvSpPr>
        <p:spPr>
          <a:xfrm>
            <a:off x="10287159" y="6213207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Supported by</a:t>
            </a:r>
            <a:endParaRPr/>
          </a:p>
        </p:txBody>
      </p:sp>
      <p:sp>
        <p:nvSpPr>
          <p:cNvPr id="55" name="Google Shape;55;p4"/>
          <p:cNvSpPr txBox="1"/>
          <p:nvPr/>
        </p:nvSpPr>
        <p:spPr>
          <a:xfrm>
            <a:off x="350836" y="783578"/>
            <a:ext cx="5181600" cy="122491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548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5000"/>
              <a:buFont typeface="Calibri"/>
              <a:buNone/>
            </a:pPr>
            <a:r>
              <a:t/>
            </a:r>
            <a:endParaRPr b="1" sz="5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4"/>
          <p:cNvSpPr txBox="1"/>
          <p:nvPr/>
        </p:nvSpPr>
        <p:spPr>
          <a:xfrm>
            <a:off x="293686" y="3135200"/>
            <a:ext cx="5382307" cy="106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4500"/>
              <a:buFont typeface="Arial"/>
              <a:buNone/>
            </a:pPr>
            <a:r>
              <a:t/>
            </a:r>
            <a:endParaRPr b="1" sz="3000">
              <a:solidFill>
                <a:srgbClr val="E25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4"/>
          <p:cNvSpPr txBox="1"/>
          <p:nvPr/>
        </p:nvSpPr>
        <p:spPr>
          <a:xfrm>
            <a:off x="0" y="0"/>
            <a:ext cx="12192000" cy="6276975"/>
          </a:xfrm>
          <a:prstGeom prst="rect">
            <a:avLst/>
          </a:prstGeom>
          <a:gradFill>
            <a:gsLst>
              <a:gs pos="0">
                <a:schemeClr val="lt1"/>
              </a:gs>
              <a:gs pos="83000">
                <a:srgbClr val="ECECEC"/>
              </a:gs>
              <a:gs pos="100000">
                <a:srgbClr val="E7E6E6"/>
              </a:gs>
            </a:gsLst>
            <a:lin ang="0" scaled="0"/>
          </a:gra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4"/>
          <p:cNvSpPr txBox="1"/>
          <p:nvPr/>
        </p:nvSpPr>
        <p:spPr>
          <a:xfrm>
            <a:off x="274636" y="4487750"/>
            <a:ext cx="5382307" cy="106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4500"/>
              <a:buFont typeface="Arial"/>
              <a:buNone/>
            </a:pPr>
            <a:r>
              <a:t/>
            </a:r>
            <a:endParaRPr b="1" sz="3000">
              <a:solidFill>
                <a:srgbClr val="E25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" name="Google Shape;59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20882" y="6484711"/>
            <a:ext cx="1230876" cy="3600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" id="60" name="Google Shape;60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146560" y="6469856"/>
            <a:ext cx="9525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904237" y="6258078"/>
            <a:ext cx="836291" cy="64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22475" y="6484711"/>
            <a:ext cx="948674" cy="306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gradFill>
          <a:gsLst>
            <a:gs pos="0">
              <a:srgbClr val="2791C5"/>
            </a:gs>
            <a:gs pos="100000">
              <a:srgbClr val="091C3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"/>
          <p:cNvSpPr/>
          <p:nvPr/>
        </p:nvSpPr>
        <p:spPr>
          <a:xfrm>
            <a:off x="0" y="6448425"/>
            <a:ext cx="12192000" cy="40957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lose up of a logo&#10;&#10;Description automatically generated with low confidence" id="65" name="Google Shape;65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7968" y="6513470"/>
            <a:ext cx="1484530" cy="296905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font, graphic design, screenshot&#10;&#10;Description automatically generated" id="66" name="Google Shape;6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1695" y="6535297"/>
            <a:ext cx="1386937" cy="269829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screenshot, circle, graphic design&#10;&#10;Description automatically generated" id="67" name="Google Shape;6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34575" y="6470904"/>
            <a:ext cx="304560" cy="31065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 blue square with white text&#10;&#10;Description automatically generated with low confidence" id="68" name="Google Shape;68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06074" y="6529387"/>
            <a:ext cx="523875" cy="261938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69" name="Google Shape;69;p5"/>
          <p:cNvSpPr/>
          <p:nvPr/>
        </p:nvSpPr>
        <p:spPr>
          <a:xfrm>
            <a:off x="0" y="6276975"/>
            <a:ext cx="12192000" cy="180974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5"/>
          <p:cNvSpPr txBox="1"/>
          <p:nvPr/>
        </p:nvSpPr>
        <p:spPr>
          <a:xfrm>
            <a:off x="1228884" y="6203682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Sponsored by</a:t>
            </a:r>
            <a:endParaRPr/>
          </a:p>
        </p:txBody>
      </p:sp>
      <p:sp>
        <p:nvSpPr>
          <p:cNvPr id="71" name="Google Shape;71;p5"/>
          <p:cNvSpPr txBox="1"/>
          <p:nvPr/>
        </p:nvSpPr>
        <p:spPr>
          <a:xfrm>
            <a:off x="10287159" y="6213207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Supported by</a:t>
            </a:r>
            <a:endParaRPr/>
          </a:p>
        </p:txBody>
      </p:sp>
      <p:sp>
        <p:nvSpPr>
          <p:cNvPr id="72" name="Google Shape;72;p5"/>
          <p:cNvSpPr txBox="1"/>
          <p:nvPr/>
        </p:nvSpPr>
        <p:spPr>
          <a:xfrm>
            <a:off x="350836" y="783578"/>
            <a:ext cx="5181600" cy="122491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548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5000"/>
              <a:buFont typeface="Calibri"/>
              <a:buNone/>
            </a:pPr>
            <a:r>
              <a:t/>
            </a:r>
            <a:endParaRPr b="1" sz="5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5"/>
          <p:cNvSpPr txBox="1"/>
          <p:nvPr/>
        </p:nvSpPr>
        <p:spPr>
          <a:xfrm>
            <a:off x="293686" y="3135200"/>
            <a:ext cx="5382307" cy="106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4500"/>
              <a:buFont typeface="Arial"/>
              <a:buNone/>
            </a:pPr>
            <a:r>
              <a:t/>
            </a:r>
            <a:endParaRPr b="1" sz="3000">
              <a:solidFill>
                <a:srgbClr val="E25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274636" y="4487750"/>
            <a:ext cx="5382307" cy="106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4500"/>
              <a:buFont typeface="Arial"/>
              <a:buNone/>
            </a:pPr>
            <a:r>
              <a:t/>
            </a:r>
            <a:endParaRPr b="1" sz="3000">
              <a:solidFill>
                <a:srgbClr val="E25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5" name="Google Shape;75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20882" y="6484711"/>
            <a:ext cx="1230876" cy="3600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" id="76" name="Google Shape;76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146560" y="6469856"/>
            <a:ext cx="9525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904237" y="6258078"/>
            <a:ext cx="836291" cy="64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522475" y="6484711"/>
            <a:ext cx="948674" cy="306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gradFill>
          <a:gsLst>
            <a:gs pos="0">
              <a:srgbClr val="2791C5"/>
            </a:gs>
            <a:gs pos="100000">
              <a:srgbClr val="091C3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"/>
          <p:cNvSpPr/>
          <p:nvPr/>
        </p:nvSpPr>
        <p:spPr>
          <a:xfrm>
            <a:off x="0" y="6448425"/>
            <a:ext cx="12192000" cy="40957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lose up of a logo&#10;&#10;Description automatically generated with low confidence" id="81" name="Google Shape;8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8467" y="3617870"/>
            <a:ext cx="2532283" cy="506455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font, graphic design, screenshot&#10;&#10;Description automatically generated" id="82" name="Google Shape;8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37420" y="4211197"/>
            <a:ext cx="2539976" cy="494153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83" name="Google Shape;83;p6"/>
          <p:cNvSpPr/>
          <p:nvPr/>
        </p:nvSpPr>
        <p:spPr>
          <a:xfrm>
            <a:off x="0" y="6276975"/>
            <a:ext cx="12192000" cy="180974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D8D8D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6"/>
          <p:cNvSpPr txBox="1"/>
          <p:nvPr/>
        </p:nvSpPr>
        <p:spPr>
          <a:xfrm>
            <a:off x="1486059" y="3165207"/>
            <a:ext cx="123087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ngsana New"/>
                <a:ea typeface="Angsana New"/>
                <a:cs typeface="Angsana New"/>
                <a:sym typeface="Angsana New"/>
              </a:rPr>
              <a:t>Sponsors</a:t>
            </a:r>
            <a:endParaRPr/>
          </a:p>
        </p:txBody>
      </p:sp>
      <p:sp>
        <p:nvSpPr>
          <p:cNvPr id="85" name="Google Shape;85;p6"/>
          <p:cNvSpPr txBox="1"/>
          <p:nvPr/>
        </p:nvSpPr>
        <p:spPr>
          <a:xfrm>
            <a:off x="8725059" y="3289032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Supported by</a:t>
            </a:r>
            <a:endParaRPr/>
          </a:p>
        </p:txBody>
      </p:sp>
      <p:sp>
        <p:nvSpPr>
          <p:cNvPr id="86" name="Google Shape;86;p6"/>
          <p:cNvSpPr txBox="1"/>
          <p:nvPr/>
        </p:nvSpPr>
        <p:spPr>
          <a:xfrm>
            <a:off x="350836" y="783578"/>
            <a:ext cx="5181600" cy="122491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548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5000"/>
              <a:buFont typeface="Calibri"/>
              <a:buNone/>
            </a:pPr>
            <a:r>
              <a:t/>
            </a:r>
            <a:endParaRPr b="1" sz="5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6"/>
          <p:cNvSpPr txBox="1"/>
          <p:nvPr/>
        </p:nvSpPr>
        <p:spPr>
          <a:xfrm>
            <a:off x="293686" y="3135200"/>
            <a:ext cx="5382307" cy="106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4500"/>
              <a:buFont typeface="Arial"/>
              <a:buNone/>
            </a:pPr>
            <a:r>
              <a:t/>
            </a:r>
            <a:endParaRPr b="1" sz="3000">
              <a:solidFill>
                <a:srgbClr val="E25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6"/>
          <p:cNvSpPr txBox="1"/>
          <p:nvPr/>
        </p:nvSpPr>
        <p:spPr>
          <a:xfrm>
            <a:off x="5991225" y="0"/>
            <a:ext cx="6200775" cy="6276975"/>
          </a:xfrm>
          <a:prstGeom prst="rect">
            <a:avLst/>
          </a:prstGeom>
          <a:gradFill>
            <a:gsLst>
              <a:gs pos="0">
                <a:schemeClr val="lt1"/>
              </a:gs>
              <a:gs pos="83000">
                <a:srgbClr val="ECECEC"/>
              </a:gs>
              <a:gs pos="100000">
                <a:srgbClr val="E7E6E6"/>
              </a:gs>
            </a:gsLst>
            <a:lin ang="0" scaled="0"/>
          </a:gra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6"/>
          <p:cNvSpPr txBox="1"/>
          <p:nvPr/>
        </p:nvSpPr>
        <p:spPr>
          <a:xfrm>
            <a:off x="274636" y="4487750"/>
            <a:ext cx="5382307" cy="106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DB4"/>
              </a:buClr>
              <a:buSzPts val="4500"/>
              <a:buFont typeface="Arial"/>
              <a:buNone/>
            </a:pPr>
            <a:r>
              <a:t/>
            </a:r>
            <a:endParaRPr b="1" sz="3000">
              <a:solidFill>
                <a:srgbClr val="E25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6"/>
          <p:cNvSpPr txBox="1"/>
          <p:nvPr/>
        </p:nvSpPr>
        <p:spPr>
          <a:xfrm>
            <a:off x="1590675" y="2038350"/>
            <a:ext cx="7753350" cy="1200329"/>
          </a:xfrm>
          <a:prstGeom prst="rect">
            <a:avLst/>
          </a:prstGeom>
          <a:noFill/>
          <a:ln>
            <a:noFill/>
          </a:ln>
          <a:effectLst>
            <a:outerShdw blurRad="50800" rotWithShape="0" algn="bl" dir="189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Thank </a:t>
            </a:r>
            <a:r>
              <a:rPr lang="en-US" sz="7200">
                <a:solidFill>
                  <a:srgbClr val="4E74A3"/>
                </a:solidFill>
                <a:latin typeface="Calibri"/>
                <a:ea typeface="Calibri"/>
                <a:cs typeface="Calibri"/>
                <a:sym typeface="Calibri"/>
              </a:rPr>
              <a:t>you</a:t>
            </a: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9668033" y="3260457"/>
            <a:ext cx="175244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ngsana New"/>
                <a:ea typeface="Angsana New"/>
                <a:cs typeface="Angsana New"/>
                <a:sym typeface="Angsana New"/>
              </a:rPr>
              <a:t>Communities</a:t>
            </a:r>
            <a:endParaRPr/>
          </a:p>
        </p:txBody>
      </p:sp>
      <p:pic>
        <p:nvPicPr>
          <p:cNvPr descr="A picture containing graphics, screenshot, circle, graphic design&#10;&#10;Description automatically generated" id="92" name="Google Shape;9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01399" y="4673849"/>
            <a:ext cx="752475" cy="767524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 blue square with white text&#10;&#10;Description automatically generated with low confidence" id="93" name="Google Shape;9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10724" y="4469606"/>
            <a:ext cx="1004886" cy="502444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id="94" name="Google Shape;94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69599" y="4850093"/>
            <a:ext cx="2623753" cy="767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200043" y="3898036"/>
            <a:ext cx="1824891" cy="9110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 with low confidence" id="96" name="Google Shape;9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7968" y="6513470"/>
            <a:ext cx="1484530" cy="296905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font, graphic design, screenshot&#10;&#10;Description automatically generated" id="97" name="Google Shape;9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1695" y="6535297"/>
            <a:ext cx="1386937" cy="269829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icture containing graphics, screenshot, circle, graphic design&#10;&#10;Description automatically generated" id="98" name="Google Shape;9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34575" y="6470904"/>
            <a:ext cx="304560" cy="310651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descr="A blue square with white text&#10;&#10;Description automatically generated with low confidence" id="99" name="Google Shape;9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06074" y="6529387"/>
            <a:ext cx="523875" cy="261938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100" name="Google Shape;100;p6"/>
          <p:cNvSpPr txBox="1"/>
          <p:nvPr/>
        </p:nvSpPr>
        <p:spPr>
          <a:xfrm>
            <a:off x="1228884" y="6203682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Sponsored by</a:t>
            </a:r>
            <a:endParaRPr/>
          </a:p>
        </p:txBody>
      </p:sp>
      <p:sp>
        <p:nvSpPr>
          <p:cNvPr id="101" name="Google Shape;101;p6"/>
          <p:cNvSpPr txBox="1"/>
          <p:nvPr/>
        </p:nvSpPr>
        <p:spPr>
          <a:xfrm>
            <a:off x="10287159" y="6213207"/>
            <a:ext cx="12308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Supported by</a:t>
            </a:r>
            <a:endParaRPr/>
          </a:p>
        </p:txBody>
      </p:sp>
      <p:pic>
        <p:nvPicPr>
          <p:cNvPr id="102" name="Google Shape;102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20882" y="6484711"/>
            <a:ext cx="1230876" cy="3600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" id="103" name="Google Shape;103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146560" y="6469856"/>
            <a:ext cx="9525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6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406893" y="-13222"/>
            <a:ext cx="3211145" cy="2475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573079" y="6266201"/>
            <a:ext cx="836291" cy="64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926856" y="5535457"/>
            <a:ext cx="1906753" cy="645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522475" y="6484711"/>
            <a:ext cx="948674" cy="306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779">
          <p15:clr>
            <a:srgbClr val="A4A3A4"/>
          </p15:clr>
        </p15:guide>
        <p15:guide id="2" pos="962">
          <p15:clr>
            <a:srgbClr val="A4A3A4"/>
          </p15:clr>
        </p15:guide>
        <p15:guide id="3" pos="1373">
          <p15:clr>
            <a:srgbClr val="A4A3A4"/>
          </p15:clr>
        </p15:guide>
        <p15:guide id="4" pos="1556">
          <p15:clr>
            <a:srgbClr val="A4A3A4"/>
          </p15:clr>
        </p15:guide>
        <p15:guide id="5" pos="1967">
          <p15:clr>
            <a:srgbClr val="A4A3A4"/>
          </p15:clr>
        </p15:guide>
        <p15:guide id="6" pos="2150">
          <p15:clr>
            <a:srgbClr val="A4A3A4"/>
          </p15:clr>
        </p15:guide>
        <p15:guide id="7" pos="2561">
          <p15:clr>
            <a:srgbClr val="A4A3A4"/>
          </p15:clr>
        </p15:guide>
        <p15:guide id="8" pos="2744">
          <p15:clr>
            <a:srgbClr val="A4A3A4"/>
          </p15:clr>
        </p15:guide>
        <p15:guide id="9" pos="3161">
          <p15:clr>
            <a:srgbClr val="A4A3A4"/>
          </p15:clr>
        </p15:guide>
        <p15:guide id="10" pos="3348">
          <p15:clr>
            <a:srgbClr val="A4A3A4"/>
          </p15:clr>
        </p15:guide>
        <p15:guide id="11" pos="3754">
          <p15:clr>
            <a:srgbClr val="A4A3A4"/>
          </p15:clr>
        </p15:guide>
        <p15:guide id="12" pos="3931">
          <p15:clr>
            <a:srgbClr val="A4A3A4"/>
          </p15:clr>
        </p15:guide>
        <p15:guide id="13" pos="4342">
          <p15:clr>
            <a:srgbClr val="A4A3A4"/>
          </p15:clr>
        </p15:guide>
        <p15:guide id="14" pos="4531">
          <p15:clr>
            <a:srgbClr val="A4A3A4"/>
          </p15:clr>
        </p15:guide>
        <p15:guide id="15" pos="4937">
          <p15:clr>
            <a:srgbClr val="A4A3A4"/>
          </p15:clr>
        </p15:guide>
        <p15:guide id="16" pos="5120">
          <p15:clr>
            <a:srgbClr val="A4A3A4"/>
          </p15:clr>
        </p15:guide>
        <p15:guide id="17" pos="5529">
          <p15:clr>
            <a:srgbClr val="A4A3A4"/>
          </p15:clr>
        </p15:guide>
        <p15:guide id="18" pos="5714">
          <p15:clr>
            <a:srgbClr val="A4A3A4"/>
          </p15:clr>
        </p15:guide>
        <p15:guide id="19" pos="6123">
          <p15:clr>
            <a:srgbClr val="A4A3A4"/>
          </p15:clr>
        </p15:guide>
        <p15:guide id="20" pos="6308">
          <p15:clr>
            <a:srgbClr val="A4A3A4"/>
          </p15:clr>
        </p15:guide>
        <p15:guide id="21" pos="6717">
          <p15:clr>
            <a:srgbClr val="A4A3A4"/>
          </p15:clr>
        </p15:guide>
        <p15:guide id="22" pos="6900">
          <p15:clr>
            <a:srgbClr val="A4A3A4"/>
          </p15:clr>
        </p15:guide>
        <p15:guide id="23" orient="horz" pos="905">
          <p15:clr>
            <a:srgbClr val="5ACBF0"/>
          </p15:clr>
        </p15:guide>
        <p15:guide id="24" orient="horz" pos="1271">
          <p15:clr>
            <a:srgbClr val="5ACBF0"/>
          </p15:clr>
        </p15:guide>
        <p15:guide id="25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2791C5"/>
            </a:gs>
            <a:gs pos="100000">
              <a:srgbClr val="091C3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azure.microsoft.com/en-us/products/ai-services/ai-search" TargetMode="External"/><Relationship Id="rId4" Type="http://schemas.openxmlformats.org/officeDocument/2006/relationships/hyperlink" Target="https://ai.azure.com/" TargetMode="External"/><Relationship Id="rId5" Type="http://schemas.openxmlformats.org/officeDocument/2006/relationships/hyperlink" Target="https://bit.ly/prateektalk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Relationship Id="rId4" Type="http://schemas.openxmlformats.org/officeDocument/2006/relationships/image" Target="../media/image24.png"/><Relationship Id="rId5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21.png"/><Relationship Id="rId10" Type="http://schemas.openxmlformats.org/officeDocument/2006/relationships/image" Target="../media/image25.jpg"/><Relationship Id="rId13" Type="http://schemas.openxmlformats.org/officeDocument/2006/relationships/image" Target="../media/image28.png"/><Relationship Id="rId1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Relationship Id="rId4" Type="http://schemas.openxmlformats.org/officeDocument/2006/relationships/image" Target="../media/image19.jpg"/><Relationship Id="rId9" Type="http://schemas.openxmlformats.org/officeDocument/2006/relationships/image" Target="../media/image22.png"/><Relationship Id="rId5" Type="http://schemas.openxmlformats.org/officeDocument/2006/relationships/image" Target="../media/image17.jpg"/><Relationship Id="rId6" Type="http://schemas.openxmlformats.org/officeDocument/2006/relationships/image" Target="../media/image18.png"/><Relationship Id="rId7" Type="http://schemas.openxmlformats.org/officeDocument/2006/relationships/image" Target="../media/image15.png"/><Relationship Id="rId8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"/>
          <p:cNvSpPr txBox="1"/>
          <p:nvPr/>
        </p:nvSpPr>
        <p:spPr>
          <a:xfrm>
            <a:off x="177425" y="-52800"/>
            <a:ext cx="6077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42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Azure AI Search</a:t>
            </a:r>
            <a:endParaRPr sz="42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87" name="Google Shape;1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50" y="593700"/>
            <a:ext cx="12045500" cy="542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"/>
          <p:cNvSpPr txBox="1"/>
          <p:nvPr/>
        </p:nvSpPr>
        <p:spPr>
          <a:xfrm>
            <a:off x="1403275" y="872150"/>
            <a:ext cx="9136500" cy="446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47625">
              <a:srgbClr val="000000"/>
            </a:outerShdw>
          </a:effectLst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DEMO-2</a:t>
            </a:r>
            <a:br>
              <a:rPr b="1" lang="en-US" sz="5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</a:br>
            <a:endParaRPr b="1" sz="5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Building a RAG </a:t>
            </a:r>
            <a:endParaRPr b="1" sz="5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Web Application </a:t>
            </a:r>
            <a:endParaRPr b="1" sz="5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with Azure AI Search</a:t>
            </a:r>
            <a:endParaRPr b="1" sz="5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/>
          <p:nvPr/>
        </p:nvSpPr>
        <p:spPr>
          <a:xfrm>
            <a:off x="418825" y="142625"/>
            <a:ext cx="754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42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References</a:t>
            </a:r>
            <a:endParaRPr sz="42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418825" y="1086400"/>
            <a:ext cx="83106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38761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ttrocento Sans"/>
              <a:buChar char="➔"/>
            </a:pPr>
            <a:r>
              <a:rPr lang="en-US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MSFT Documentation - </a:t>
            </a:r>
            <a:r>
              <a:rPr b="1" lang="en-US" sz="2400" u="sng">
                <a:solidFill>
                  <a:srgbClr val="1155CC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Azure AI Search RAG</a:t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ttrocento Sans"/>
              <a:buChar char="➔"/>
            </a:pPr>
            <a:r>
              <a:rPr lang="en-US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Azure AI Foundry -</a:t>
            </a:r>
            <a:r>
              <a:rPr lang="en-US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b="1" lang="en-US" sz="2400" u="sng">
                <a:solidFill>
                  <a:srgbClr val="1155CC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ai.azure.com</a:t>
            </a:r>
            <a:endParaRPr sz="26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ttrocento Sans"/>
              <a:buChar char="➔"/>
            </a:pPr>
            <a:r>
              <a:rPr lang="en-US" sz="2600">
                <a:latin typeface="Quattrocento Sans"/>
                <a:ea typeface="Quattrocento Sans"/>
                <a:cs typeface="Quattrocento Sans"/>
                <a:sym typeface="Quattrocento Sans"/>
              </a:rPr>
              <a:t>This </a:t>
            </a:r>
            <a:r>
              <a:rPr lang="en-US" sz="2600">
                <a:latin typeface="Quattrocento Sans"/>
                <a:ea typeface="Quattrocento Sans"/>
                <a:cs typeface="Quattrocento Sans"/>
                <a:sym typeface="Quattrocento Sans"/>
              </a:rPr>
              <a:t>Slide deck &amp; code samples - </a:t>
            </a:r>
            <a:r>
              <a:rPr b="1" lang="en-US" sz="2400" u="sng">
                <a:solidFill>
                  <a:srgbClr val="1155CC"/>
                </a:solidFill>
                <a:latin typeface="Quattrocento Sans"/>
                <a:ea typeface="Quattrocento Sans"/>
                <a:cs typeface="Quattrocento Sans"/>
                <a:sym typeface="Quattrocento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bit.ly/prateektalks</a:t>
            </a:r>
            <a:endParaRPr sz="26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20"/>
          <p:cNvGrpSpPr/>
          <p:nvPr/>
        </p:nvGrpSpPr>
        <p:grpSpPr>
          <a:xfrm>
            <a:off x="0" y="3097209"/>
            <a:ext cx="12192001" cy="4682415"/>
            <a:chOff x="-1" y="2175584"/>
            <a:chExt cx="12192001" cy="4682415"/>
          </a:xfrm>
        </p:grpSpPr>
        <p:sp>
          <p:nvSpPr>
            <p:cNvPr descr="Dark Pattern: Plus dots" id="204" name="Google Shape;204;p20"/>
            <p:cNvSpPr/>
            <p:nvPr/>
          </p:nvSpPr>
          <p:spPr>
            <a:xfrm rot="10800000">
              <a:off x="-1" y="4724399"/>
              <a:ext cx="12192000" cy="2133600"/>
            </a:xfrm>
            <a:prstGeom prst="rect">
              <a:avLst/>
            </a:prstGeom>
            <a:blipFill rotWithShape="1">
              <a:blip r:embed="rId3">
                <a:alphaModFix amt="20000"/>
              </a:blip>
              <a:tile algn="tl" flip="none" tx="0" sx="99997" ty="0" sy="99997"/>
            </a:blipFill>
            <a:ln>
              <a:noFill/>
            </a:ln>
          </p:spPr>
          <p:txBody>
            <a:bodyPr anchorCtr="0" anchor="t" bIns="146300" lIns="182875" spcFirstLastPara="1" rIns="182875" wrap="square" tIns="14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Quattrocento Sans"/>
                <a:buNone/>
              </a:pPr>
              <a:r>
                <a:t/>
              </a:r>
              <a:endParaRPr b="0" i="0" sz="2000" u="none" cap="none" strike="noStrik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0" y="2175584"/>
              <a:ext cx="12192000" cy="4682400"/>
            </a:xfrm>
            <a:prstGeom prst="rect">
              <a:avLst/>
            </a:prstGeom>
            <a:gradFill>
              <a:gsLst>
                <a:gs pos="0">
                  <a:srgbClr val="091F2C"/>
                </a:gs>
                <a:gs pos="37000">
                  <a:srgbClr val="091F2C"/>
                </a:gs>
                <a:gs pos="100000">
                  <a:srgbClr val="091F2C">
                    <a:alpha val="196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146300" lIns="182875" spcFirstLastPara="1" rIns="182875" wrap="square" tIns="1463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 cap="none" strike="noStrike">
                <a:solidFill>
                  <a:srgbClr val="091F2C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206" name="Google Shape;206;p20" title="Untitled design (5).png"/>
          <p:cNvPicPr preferRelativeResize="0"/>
          <p:nvPr/>
        </p:nvPicPr>
        <p:blipFill rotWithShape="1">
          <a:blip r:embed="rId4">
            <a:alphaModFix/>
          </a:blip>
          <a:srcRect b="35098" l="0" r="62891" t="0"/>
          <a:stretch/>
        </p:blipFill>
        <p:spPr>
          <a:xfrm>
            <a:off x="8086577" y="1151275"/>
            <a:ext cx="3811749" cy="3809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0"/>
          <p:cNvSpPr txBox="1"/>
          <p:nvPr/>
        </p:nvSpPr>
        <p:spPr>
          <a:xfrm>
            <a:off x="1010338" y="5230137"/>
            <a:ext cx="9867900" cy="8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Quattrocento Sans"/>
              <a:buNone/>
            </a:pPr>
            <a:r>
              <a:rPr b="1" lang="en-US" sz="2900">
                <a:solidFill>
                  <a:srgbClr val="D6522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Connect with me on LinkedIn</a:t>
            </a:r>
            <a:br>
              <a:rPr lang="en-US" sz="29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29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 share insights on AI, Cloud, and Software Engineering.</a:t>
            </a:r>
            <a:endParaRPr sz="2900"/>
          </a:p>
        </p:txBody>
      </p:sp>
      <p:pic>
        <p:nvPicPr>
          <p:cNvPr id="208" name="Google Shape;20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650" y="1151275"/>
            <a:ext cx="7396330" cy="3809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0"/>
          <p:cNvSpPr txBox="1"/>
          <p:nvPr/>
        </p:nvSpPr>
        <p:spPr>
          <a:xfrm>
            <a:off x="974113" y="424712"/>
            <a:ext cx="9867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Quattrocento Sans"/>
              <a:buNone/>
            </a:pPr>
            <a:r>
              <a:rPr b="1" lang="en-US" sz="33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Lets Connect!</a:t>
            </a:r>
            <a:endParaRPr b="1" sz="33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"/>
          <p:cNvSpPr txBox="1"/>
          <p:nvPr/>
        </p:nvSpPr>
        <p:spPr>
          <a:xfrm>
            <a:off x="1403275" y="408900"/>
            <a:ext cx="9136500" cy="326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47625">
              <a:srgbClr val="000000"/>
            </a:outerShdw>
          </a:effectLst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Building RAG Applications </a:t>
            </a:r>
            <a:endParaRPr b="1" sz="53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with Azure OpenAI </a:t>
            </a:r>
            <a:endParaRPr b="1" sz="53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&amp; </a:t>
            </a:r>
            <a:endParaRPr b="1" sz="53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Azure AI Search</a:t>
            </a:r>
            <a:endParaRPr b="1" sz="53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9" name="Google Shape;119;p9"/>
          <p:cNvSpPr txBox="1"/>
          <p:nvPr/>
        </p:nvSpPr>
        <p:spPr>
          <a:xfrm>
            <a:off x="4138328" y="5037900"/>
            <a:ext cx="3277800" cy="569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040000" dist="38100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9FC5E8"/>
                </a:solidFill>
                <a:latin typeface="Lexend Medium"/>
                <a:ea typeface="Lexend Medium"/>
                <a:cs typeface="Lexend Medium"/>
                <a:sym typeface="Lexend Medium"/>
              </a:rPr>
              <a:t>Prateek</a:t>
            </a:r>
            <a:r>
              <a:rPr lang="en-US" sz="3700">
                <a:solidFill>
                  <a:srgbClr val="9FC5E8"/>
                </a:solidFill>
                <a:latin typeface="Lexend Medium"/>
                <a:ea typeface="Lexend Medium"/>
                <a:cs typeface="Lexend Medium"/>
                <a:sym typeface="Lexend Medium"/>
              </a:rPr>
              <a:t> </a:t>
            </a:r>
            <a:r>
              <a:rPr lang="en-US" sz="3700">
                <a:solidFill>
                  <a:srgbClr val="9FC5E8"/>
                </a:solidFill>
                <a:latin typeface="Lexend Medium"/>
                <a:ea typeface="Lexend Medium"/>
                <a:cs typeface="Lexend Medium"/>
                <a:sym typeface="Lexend Medium"/>
              </a:rPr>
              <a:t>Singh</a:t>
            </a:r>
            <a:endParaRPr sz="3700">
              <a:solidFill>
                <a:srgbClr val="9FC5E8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0"/>
          <p:cNvGrpSpPr/>
          <p:nvPr/>
        </p:nvGrpSpPr>
        <p:grpSpPr>
          <a:xfrm>
            <a:off x="350825" y="2173901"/>
            <a:ext cx="3200315" cy="1000551"/>
            <a:chOff x="7837498" y="691437"/>
            <a:chExt cx="5415085" cy="893110"/>
          </a:xfrm>
        </p:grpSpPr>
        <p:sp>
          <p:nvSpPr>
            <p:cNvPr id="125" name="Google Shape;125;p10"/>
            <p:cNvSpPr txBox="1"/>
            <p:nvPr/>
          </p:nvSpPr>
          <p:spPr>
            <a:xfrm>
              <a:off x="7837498" y="691437"/>
              <a:ext cx="47679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100">
                  <a:solidFill>
                    <a:srgbClr val="0B539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Prateek Singh</a:t>
              </a:r>
              <a:endParaRPr b="1" i="0" sz="3100" u="none" cap="none" strike="noStrike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" name="Google Shape;126;p10"/>
            <p:cNvSpPr txBox="1"/>
            <p:nvPr/>
          </p:nvSpPr>
          <p:spPr>
            <a:xfrm>
              <a:off x="7872683" y="1117447"/>
              <a:ext cx="5379900" cy="46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Quattrocento Sans"/>
                <a:buNone/>
              </a:pPr>
              <a:r>
                <a:rPr b="1" lang="en-US" sz="1700">
                  <a:solidFill>
                    <a:srgbClr val="666666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Founder @ ganak.ai</a:t>
              </a:r>
              <a:endParaRPr b="1" sz="1700">
                <a:solidFill>
                  <a:srgbClr val="666666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Quattrocento Sans"/>
                <a:buNone/>
              </a:pPr>
              <a:r>
                <a:rPr b="1" lang="en-US" sz="1700">
                  <a:solidFill>
                    <a:srgbClr val="666666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Ex-Staff SWE Linkedin</a:t>
              </a:r>
              <a:endParaRPr b="1" sz="1700" u="none" cap="none" strike="noStrike">
                <a:solidFill>
                  <a:srgbClr val="666666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127" name="Google Shape;127;p10" title="Untitled design (5).png"/>
          <p:cNvPicPr preferRelativeResize="0"/>
          <p:nvPr/>
        </p:nvPicPr>
        <p:blipFill rotWithShape="1">
          <a:blip r:embed="rId3">
            <a:alphaModFix/>
          </a:blip>
          <a:srcRect b="35098" l="0" r="62891" t="0"/>
          <a:stretch/>
        </p:blipFill>
        <p:spPr>
          <a:xfrm>
            <a:off x="260525" y="3336300"/>
            <a:ext cx="2851724" cy="285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10"/>
          <p:cNvGrpSpPr/>
          <p:nvPr/>
        </p:nvGrpSpPr>
        <p:grpSpPr>
          <a:xfrm>
            <a:off x="4716843" y="75264"/>
            <a:ext cx="7038499" cy="2455514"/>
            <a:chOff x="212487" y="3122984"/>
            <a:chExt cx="7038499" cy="2455514"/>
          </a:xfrm>
        </p:grpSpPr>
        <p:pic>
          <p:nvPicPr>
            <p:cNvPr id="129" name="Google Shape;129;p1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314859" y="3613952"/>
              <a:ext cx="1172078" cy="1944961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30" name="Google Shape;130;p1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733080" y="3613952"/>
              <a:ext cx="1458540" cy="1964546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31" name="Google Shape;131;p10"/>
            <p:cNvSpPr txBox="1"/>
            <p:nvPr/>
          </p:nvSpPr>
          <p:spPr>
            <a:xfrm>
              <a:off x="212487" y="3122984"/>
              <a:ext cx="36618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700">
                  <a:solidFill>
                    <a:srgbClr val="0B539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Books</a:t>
              </a:r>
              <a:endParaRPr sz="1000">
                <a:solidFill>
                  <a:srgbClr val="0B5394"/>
                </a:solidFill>
              </a:endParaRPr>
            </a:p>
          </p:txBody>
        </p:sp>
        <p:pic>
          <p:nvPicPr>
            <p:cNvPr id="132" name="Google Shape;132;p1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12487" y="3613952"/>
              <a:ext cx="1378183" cy="1964546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33" name="Google Shape;133;p1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4626005" y="3591806"/>
              <a:ext cx="1243313" cy="1986692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34" name="Google Shape;134;p10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6007673" y="3591042"/>
              <a:ext cx="1243313" cy="1986693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sp>
        <p:nvSpPr>
          <p:cNvPr id="135" name="Google Shape;135;p10"/>
          <p:cNvSpPr txBox="1"/>
          <p:nvPr/>
        </p:nvSpPr>
        <p:spPr>
          <a:xfrm>
            <a:off x="8868252" y="2822113"/>
            <a:ext cx="1681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23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Articles</a:t>
            </a:r>
            <a:endParaRPr>
              <a:solidFill>
                <a:srgbClr val="0B5394"/>
              </a:solidFill>
            </a:endParaRPr>
          </a:p>
        </p:txBody>
      </p:sp>
      <p:pic>
        <p:nvPicPr>
          <p:cNvPr id="136" name="Google Shape;136;p10"/>
          <p:cNvPicPr preferRelativeResize="0"/>
          <p:nvPr/>
        </p:nvPicPr>
        <p:blipFill rotWithShape="1">
          <a:blip r:embed="rId9">
            <a:alphaModFix/>
          </a:blip>
          <a:srcRect b="9670" l="0" r="0" t="9670"/>
          <a:stretch/>
        </p:blipFill>
        <p:spPr>
          <a:xfrm>
            <a:off x="8881662" y="4273926"/>
            <a:ext cx="1836088" cy="779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0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8868250" y="3366437"/>
            <a:ext cx="1836088" cy="74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0"/>
          <p:cNvPicPr preferRelativeResize="0"/>
          <p:nvPr/>
        </p:nvPicPr>
        <p:blipFill rotWithShape="1">
          <a:blip r:embed="rId11">
            <a:alphaModFix/>
          </a:blip>
          <a:srcRect b="4018" l="0" r="0" t="4018"/>
          <a:stretch/>
        </p:blipFill>
        <p:spPr>
          <a:xfrm>
            <a:off x="8868251" y="5219661"/>
            <a:ext cx="1836088" cy="74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0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4731425" y="3366437"/>
            <a:ext cx="3358950" cy="25986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0" name="Google Shape;140;p10"/>
          <p:cNvSpPr txBox="1"/>
          <p:nvPr/>
        </p:nvSpPr>
        <p:spPr>
          <a:xfrm>
            <a:off x="4716846" y="2826638"/>
            <a:ext cx="1849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314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Course</a:t>
            </a:r>
            <a:endParaRPr b="1" sz="27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1" name="Google Shape;141;p10" title="1746294676328-modified.png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34000" y="234975"/>
            <a:ext cx="1999276" cy="199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"/>
          <p:cNvSpPr txBox="1"/>
          <p:nvPr/>
        </p:nvSpPr>
        <p:spPr>
          <a:xfrm>
            <a:off x="562150" y="0"/>
            <a:ext cx="248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42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Agenda</a:t>
            </a:r>
            <a:endParaRPr sz="42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7" name="Google Shape;147;p11"/>
          <p:cNvSpPr txBox="1"/>
          <p:nvPr/>
        </p:nvSpPr>
        <p:spPr>
          <a:xfrm>
            <a:off x="562150" y="796950"/>
            <a:ext cx="6062100" cy="52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➔"/>
            </a:pP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LLM and its Limitations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➔"/>
            </a:pP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Why RAG?</a:t>
            </a: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➔"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RAG Primer</a:t>
            </a:r>
            <a:b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➔"/>
            </a:pPr>
            <a:r>
              <a:rPr b="1"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DEMO</a:t>
            </a:r>
            <a:r>
              <a:rPr b="1"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 1 - Basic Vector Search </a:t>
            </a:r>
            <a:endParaRPr b="1"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◆"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Preparing your data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●"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Chunking data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Embeddings &amp; Vectors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●"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Indexing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Retrieval of Data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Semantic Similarity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◆"/>
            </a:pP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Generation (</a:t>
            </a: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Grounding</a:t>
            </a: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◆"/>
            </a:pP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Limitations and next steps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➔"/>
            </a:pP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Azure AI Search &amp; Azure </a:t>
            </a: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Foundry</a:t>
            </a:r>
            <a:b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➔"/>
            </a:pPr>
            <a:r>
              <a:rPr b="1"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DEMO 2 - Building a RAG Web Application </a:t>
            </a:r>
            <a:endParaRPr b="1"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◆"/>
            </a:pP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Azure AI Search - Data, Indexes and Retrieval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◆"/>
            </a:pP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Creating a web app using AI Foundry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➔"/>
            </a:pPr>
            <a:r>
              <a:rPr lang="en-US" sz="1800">
                <a:latin typeface="Quattrocento Sans"/>
                <a:ea typeface="Quattrocento Sans"/>
                <a:cs typeface="Quattrocento Sans"/>
                <a:sym typeface="Quattrocento Sans"/>
              </a:rPr>
              <a:t>Takeaways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2"/>
          <p:cNvSpPr txBox="1"/>
          <p:nvPr/>
        </p:nvSpPr>
        <p:spPr>
          <a:xfrm>
            <a:off x="418825" y="0"/>
            <a:ext cx="754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42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LLMs and Its Limitations</a:t>
            </a:r>
            <a:endParaRPr sz="42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3" name="Google Shape;153;p12"/>
          <p:cNvSpPr txBox="1"/>
          <p:nvPr/>
        </p:nvSpPr>
        <p:spPr>
          <a:xfrm>
            <a:off x="418825" y="1086400"/>
            <a:ext cx="47643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8761D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GOOD PARTS</a:t>
            </a:r>
            <a:endParaRPr b="1" sz="1800">
              <a:solidFill>
                <a:srgbClr val="38761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➔"/>
            </a:pPr>
            <a:r>
              <a:rPr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Generate fluent, human-like text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➔"/>
            </a:pPr>
            <a:r>
              <a:rPr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Answer questions from learned patterns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Ha</a:t>
            </a:r>
            <a:r>
              <a:rPr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ndle </a:t>
            </a:r>
            <a: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large context windows (up to 100k tokens)</a:t>
            </a:r>
            <a:r>
              <a:rPr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in latest models (eg. LLaMA 3)</a:t>
            </a:r>
            <a:endParaRPr sz="18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4" name="Google Shape;154;p12"/>
          <p:cNvSpPr txBox="1"/>
          <p:nvPr/>
        </p:nvSpPr>
        <p:spPr>
          <a:xfrm>
            <a:off x="5183125" y="980775"/>
            <a:ext cx="6699600" cy="47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CC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LIMITATIONS</a:t>
            </a:r>
            <a:endParaRPr b="1" sz="1800">
              <a:solidFill>
                <a:srgbClr val="CC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Static knowledge</a:t>
            </a:r>
            <a:b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LLMs don’t know </a:t>
            </a:r>
            <a:r>
              <a:rPr b="1"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new facts or updates after training cutoff</a:t>
            </a:r>
            <a:br>
              <a:rPr b="1"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1" i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Increased context = increased cost and latency</a:t>
            </a:r>
            <a:b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Sending large prompts every time is expensive and slow</a:t>
            </a:r>
            <a:br>
              <a:rPr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i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inherent retrieval mechanism</a:t>
            </a:r>
            <a:b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LLMs </a:t>
            </a:r>
            <a:r>
              <a:rPr b="1"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don’t “search”</a:t>
            </a:r>
            <a:r>
              <a:rPr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 database—they predict text from patterns</a:t>
            </a:r>
            <a:br>
              <a:rPr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Context window</a:t>
            </a:r>
            <a:r>
              <a:rPr b="1" lang="en-US" sz="1600">
                <a:solidFill>
                  <a:srgbClr val="CC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*</a:t>
            </a:r>
            <a: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≠ infinite knowledge</a:t>
            </a:r>
            <a:b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Even 100k tokens isn’t enough to encode </a:t>
            </a:r>
            <a:r>
              <a:rPr b="1"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all your data, documents, or enterprise knowledge</a:t>
            </a:r>
            <a:b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1"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Hallucinations remain</a:t>
            </a:r>
            <a:b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Models can confidently generate </a:t>
            </a:r>
            <a:r>
              <a:rPr b="1"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incorrect or fabricated information</a:t>
            </a:r>
            <a:b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1"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Fine-tuning is slow and costly</a:t>
            </a:r>
            <a:br>
              <a:rPr b="1"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i="1"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Updating LLMs with proprietary data requires resource-intensive fine-tuning</a:t>
            </a:r>
            <a:endParaRPr i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55" name="Google Shape;155;p12" title="Copy of Agents.png"/>
          <p:cNvPicPr preferRelativeResize="0"/>
          <p:nvPr/>
        </p:nvPicPr>
        <p:blipFill rotWithShape="1">
          <a:blip r:embed="rId3">
            <a:alphaModFix/>
          </a:blip>
          <a:srcRect b="4199" l="23996" r="23892" t="1004"/>
          <a:stretch/>
        </p:blipFill>
        <p:spPr>
          <a:xfrm>
            <a:off x="1258225" y="2964650"/>
            <a:ext cx="1675476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"/>
          <p:cNvSpPr txBox="1"/>
          <p:nvPr/>
        </p:nvSpPr>
        <p:spPr>
          <a:xfrm>
            <a:off x="388650" y="159825"/>
            <a:ext cx="854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What is Retrieval Augmented Generation (</a:t>
            </a:r>
            <a:r>
              <a:rPr lang="en-US" sz="32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RAG)?</a:t>
            </a:r>
            <a:endParaRPr sz="32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1" name="Google Shape;161;p13"/>
          <p:cNvSpPr txBox="1"/>
          <p:nvPr/>
        </p:nvSpPr>
        <p:spPr>
          <a:xfrm>
            <a:off x="151188" y="1109075"/>
            <a:ext cx="48246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Quattrocento Sans"/>
              <a:buChar char="➔"/>
            </a:pPr>
            <a:r>
              <a:rPr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Enhances Large Language Models (LLMs) with external knowledge retrieval</a:t>
            </a:r>
            <a:endParaRPr sz="15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References </a:t>
            </a:r>
            <a:r>
              <a:rPr b="1"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authoritative, up-to-date data</a:t>
            </a:r>
            <a:r>
              <a:rPr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before generating answers</a:t>
            </a:r>
            <a:endParaRPr sz="15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b="1"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Eliminates the need for costly retraining</a:t>
            </a:r>
            <a:r>
              <a:rPr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of the LLM</a:t>
            </a:r>
            <a:endParaRPr sz="15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Improves </a:t>
            </a:r>
            <a:r>
              <a:rPr b="1"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accuracy, relevance, and domain-specificity</a:t>
            </a:r>
            <a:endParaRPr b="1" sz="15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Keeps responses </a:t>
            </a:r>
            <a:r>
              <a:rPr b="1"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grounded in trusted sources</a:t>
            </a:r>
            <a:endParaRPr b="1" sz="15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b="1"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Cost-effective</a:t>
            </a:r>
            <a:r>
              <a:rPr lang="en-US" sz="15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way to extend LLMs for real-world use cases</a:t>
            </a:r>
            <a:endParaRPr sz="15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2" name="Google Shape;162;p13" title="REtrIeval.jpg"/>
          <p:cNvPicPr preferRelativeResize="0"/>
          <p:nvPr/>
        </p:nvPicPr>
        <p:blipFill rotWithShape="1">
          <a:blip r:embed="rId3">
            <a:alphaModFix/>
          </a:blip>
          <a:srcRect b="3963" l="2687" r="4315" t="6366"/>
          <a:stretch/>
        </p:blipFill>
        <p:spPr>
          <a:xfrm>
            <a:off x="5169813" y="1154350"/>
            <a:ext cx="6870998" cy="372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"/>
          <p:cNvSpPr txBox="1"/>
          <p:nvPr/>
        </p:nvSpPr>
        <p:spPr>
          <a:xfrm>
            <a:off x="516900" y="114550"/>
            <a:ext cx="7744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42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What this means?</a:t>
            </a:r>
            <a:endParaRPr sz="42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8" name="Google Shape;168;p14"/>
          <p:cNvSpPr txBox="1"/>
          <p:nvPr/>
        </p:nvSpPr>
        <p:spPr>
          <a:xfrm>
            <a:off x="465925" y="1484425"/>
            <a:ext cx="10460400" cy="29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3810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-US" sz="3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"  </a:t>
            </a:r>
            <a:r>
              <a:rPr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LLMs are incredibly powerful . No Doubt about it.</a:t>
            </a:r>
            <a:endParaRPr i="1" sz="2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3810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But they can’t know what they haven’t been trained on.</a:t>
            </a:r>
            <a:endParaRPr i="1" sz="31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3810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RAG brings the missing piece: connecting the LLM to your </a:t>
            </a:r>
            <a:r>
              <a:rPr b="1"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own data</a:t>
            </a:r>
            <a:r>
              <a:rPr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at </a:t>
            </a:r>
            <a:r>
              <a:rPr b="1"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query time</a:t>
            </a:r>
            <a:r>
              <a:rPr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 without retraining.</a:t>
            </a:r>
            <a:endParaRPr i="1" sz="2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38100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It makes answers both </a:t>
            </a:r>
            <a:r>
              <a:rPr b="1"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relevant</a:t>
            </a:r>
            <a:r>
              <a:rPr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and </a:t>
            </a:r>
            <a:r>
              <a:rPr b="1" i="1" lang="en-US" sz="2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grounded in Facts.  </a:t>
            </a:r>
            <a:r>
              <a:rPr b="1" i="1" lang="en-US" sz="3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"</a:t>
            </a:r>
            <a:endParaRPr b="1" i="1" sz="33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5"/>
          <p:cNvSpPr txBox="1"/>
          <p:nvPr/>
        </p:nvSpPr>
        <p:spPr>
          <a:xfrm>
            <a:off x="1384750" y="1687425"/>
            <a:ext cx="9136500" cy="267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47625">
              <a:srgbClr val="000000"/>
            </a:outerShdw>
          </a:effectLst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DEMO-1</a:t>
            </a:r>
            <a:br>
              <a:rPr b="1" lang="en-US" sz="5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</a:br>
            <a:endParaRPr b="1" sz="5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Basic Vector Search </a:t>
            </a:r>
            <a:endParaRPr b="1" sz="58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/>
          <p:nvPr/>
        </p:nvSpPr>
        <p:spPr>
          <a:xfrm>
            <a:off x="177425" y="608100"/>
            <a:ext cx="8159400" cy="56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Overview</a:t>
            </a:r>
            <a:endParaRPr b="1"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Quattrocento Sans"/>
              <a:buChar char="➔"/>
            </a:pP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Enterprise-ready search platform</a:t>
            </a: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for structured and unstructured data</a:t>
            </a:r>
            <a:endParaRPr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Ingests heterogeneous content</a:t>
            </a: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into a unified search index</a:t>
            </a:r>
            <a:endParaRPr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Powers </a:t>
            </a: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search-driven apps and queries</a:t>
            </a: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at high scale and performance</a:t>
            </a:r>
            <a:b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Capabilities</a:t>
            </a:r>
            <a:endParaRPr b="1" sz="23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Built-in </a:t>
            </a: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advanced search technologies</a:t>
            </a: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full-text search, filtering, faceting, scoring</a:t>
            </a:r>
            <a:endParaRPr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Native integrations</a:t>
            </a: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with Azure OpenAI Service and Azure Machine Learning</a:t>
            </a:r>
            <a:endParaRPr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Flexible for </a:t>
            </a: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both traditional and generative AI (GenAI) search scenarios</a:t>
            </a:r>
            <a:b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1"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Why Use Azure AI Search for RAG?</a:t>
            </a:r>
            <a:endParaRPr b="1" sz="23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Recommended retrieval system</a:t>
            </a: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for RAG apps on Azure</a:t>
            </a:r>
            <a:endParaRPr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Supports </a:t>
            </a: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relevance tuning, vector search, hybrid search</a:t>
            </a: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out of the box</a:t>
            </a:r>
            <a:endParaRPr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Enables </a:t>
            </a: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seamless integration with LLMs for grounding responses</a:t>
            </a:r>
            <a:endParaRPr b="1"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Ideal for </a:t>
            </a:r>
            <a:r>
              <a:rPr b="1" lang="en-US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catalog search, information discovery, and conversational AI</a:t>
            </a:r>
            <a:endParaRPr b="1"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" name="Google Shape;179;p16"/>
          <p:cNvSpPr txBox="1"/>
          <p:nvPr/>
        </p:nvSpPr>
        <p:spPr>
          <a:xfrm>
            <a:off x="177425" y="-52800"/>
            <a:ext cx="6077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 sz="4200">
                <a:solidFill>
                  <a:srgbClr val="0B539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Azure AI Search</a:t>
            </a:r>
            <a:endParaRPr sz="4200">
              <a:solidFill>
                <a:srgbClr val="0B539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80" name="Google Shape;180;p16"/>
          <p:cNvPicPr preferRelativeResize="0"/>
          <p:nvPr/>
        </p:nvPicPr>
        <p:blipFill rotWithShape="1">
          <a:blip r:embed="rId3">
            <a:alphaModFix/>
          </a:blip>
          <a:srcRect b="13465" l="23329" r="23757" t="13274"/>
          <a:stretch/>
        </p:blipFill>
        <p:spPr>
          <a:xfrm>
            <a:off x="9890925" y="286676"/>
            <a:ext cx="2121825" cy="154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375" y="121200"/>
            <a:ext cx="1741199" cy="174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Paper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